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308" r:id="rId4"/>
    <p:sldId id="307" r:id="rId5"/>
    <p:sldId id="306" r:id="rId6"/>
    <p:sldId id="318" r:id="rId7"/>
    <p:sldId id="320" r:id="rId8"/>
    <p:sldId id="319" r:id="rId9"/>
    <p:sldId id="327" r:id="rId10"/>
    <p:sldId id="316" r:id="rId11"/>
    <p:sldId id="321" r:id="rId12"/>
    <p:sldId id="322" r:id="rId13"/>
    <p:sldId id="323" r:id="rId14"/>
    <p:sldId id="259" r:id="rId15"/>
    <p:sldId id="260" r:id="rId16"/>
    <p:sldId id="325" r:id="rId17"/>
    <p:sldId id="324" r:id="rId18"/>
    <p:sldId id="326" r:id="rId19"/>
    <p:sldId id="328" r:id="rId20"/>
    <p:sldId id="329" r:id="rId21"/>
    <p:sldId id="262" r:id="rId22"/>
    <p:sldId id="332" r:id="rId23"/>
    <p:sldId id="331" r:id="rId24"/>
    <p:sldId id="333" r:id="rId25"/>
    <p:sldId id="334" r:id="rId26"/>
    <p:sldId id="335" r:id="rId27"/>
    <p:sldId id="330" r:id="rId28"/>
    <p:sldId id="336" r:id="rId29"/>
    <p:sldId id="337" r:id="rId30"/>
    <p:sldId id="339" r:id="rId31"/>
    <p:sldId id="340" r:id="rId32"/>
    <p:sldId id="338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8" autoAdjust="0"/>
    <p:restoredTop sz="94660"/>
  </p:normalViewPr>
  <p:slideViewPr>
    <p:cSldViewPr snapToGrid="0" snapToObjects="1">
      <p:cViewPr varScale="1">
        <p:scale>
          <a:sx n="216" d="100"/>
          <a:sy n="216" d="100"/>
        </p:scale>
        <p:origin x="-29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8440-11CB-FE45-A884-D7282E99E1CC}" type="datetimeFigureOut">
              <a:rPr lang="en-US" smtClean="0"/>
              <a:t>2019-09-26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03CA-EFCD-8A4C-A56D-8E12E978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0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8440-11CB-FE45-A884-D7282E99E1CC}" type="datetimeFigureOut">
              <a:rPr lang="en-US" smtClean="0"/>
              <a:t>2019-09-26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03CA-EFCD-8A4C-A56D-8E12E978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8440-11CB-FE45-A884-D7282E99E1CC}" type="datetimeFigureOut">
              <a:rPr lang="en-US" smtClean="0"/>
              <a:t>2019-09-26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03CA-EFCD-8A4C-A56D-8E12E978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8440-11CB-FE45-A884-D7282E99E1CC}" type="datetimeFigureOut">
              <a:rPr lang="en-US" smtClean="0"/>
              <a:t>2019-09-26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03CA-EFCD-8A4C-A56D-8E12E978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3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8440-11CB-FE45-A884-D7282E99E1CC}" type="datetimeFigureOut">
              <a:rPr lang="en-US" smtClean="0"/>
              <a:t>2019-09-26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03CA-EFCD-8A4C-A56D-8E12E978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6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8440-11CB-FE45-A884-D7282E99E1CC}" type="datetimeFigureOut">
              <a:rPr lang="en-US" smtClean="0"/>
              <a:t>2019-09-26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03CA-EFCD-8A4C-A56D-8E12E978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8440-11CB-FE45-A884-D7282E99E1CC}" type="datetimeFigureOut">
              <a:rPr lang="en-US" smtClean="0"/>
              <a:t>2019-09-26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03CA-EFCD-8A4C-A56D-8E12E978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8440-11CB-FE45-A884-D7282E99E1CC}" type="datetimeFigureOut">
              <a:rPr lang="en-US" smtClean="0"/>
              <a:t>2019-09-26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03CA-EFCD-8A4C-A56D-8E12E978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8440-11CB-FE45-A884-D7282E99E1CC}" type="datetimeFigureOut">
              <a:rPr lang="en-US" smtClean="0"/>
              <a:t>2019-09-26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03CA-EFCD-8A4C-A56D-8E12E978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8440-11CB-FE45-A884-D7282E99E1CC}" type="datetimeFigureOut">
              <a:rPr lang="en-US" smtClean="0"/>
              <a:t>2019-09-26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03CA-EFCD-8A4C-A56D-8E12E978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8440-11CB-FE45-A884-D7282E99E1CC}" type="datetimeFigureOut">
              <a:rPr lang="en-US" smtClean="0"/>
              <a:t>2019-09-26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03CA-EFCD-8A4C-A56D-8E12E978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5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C8440-11CB-FE45-A884-D7282E99E1CC}" type="datetimeFigureOut">
              <a:rPr lang="en-US" smtClean="0"/>
              <a:t>2019-09-26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803CA-EFCD-8A4C-A56D-8E12E978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15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453 - Fundamentals of Computer 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2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94" y="130668"/>
            <a:ext cx="4487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2D mapping NDC to screen space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37059" y="1121383"/>
            <a:ext cx="6994538" cy="461665"/>
            <a:chOff x="1698270" y="1416024"/>
            <a:chExt cx="6994538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1698270" y="1416024"/>
              <a:ext cx="1019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"/>
                  <a:cs typeface="Cambria"/>
                </a:rPr>
                <a:t>[-1,1]</a:t>
              </a:r>
              <a:r>
                <a:rPr lang="en-US" sz="2400" baseline="30000" dirty="0" smtClean="0">
                  <a:latin typeface="Cambria"/>
                  <a:cs typeface="Cambria"/>
                </a:rPr>
                <a:t>2</a:t>
              </a:r>
              <a:r>
                <a:rPr lang="en-US" sz="2400" dirty="0" smtClean="0">
                  <a:latin typeface="Cambria"/>
                  <a:cs typeface="Cambria"/>
                </a:rPr>
                <a:t> </a:t>
              </a:r>
              <a:endParaRPr lang="en-US" sz="2400" dirty="0">
                <a:latin typeface="Cambria"/>
                <a:cs typeface="Cambri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80510" y="1416024"/>
              <a:ext cx="4312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"/>
                  <a:cs typeface="Cambria"/>
                </a:rPr>
                <a:t>[-0.5, -</a:t>
              </a:r>
              <a:r>
                <a:rPr lang="en-US" sz="2400" dirty="0" err="1" smtClean="0">
                  <a:latin typeface="Cambria"/>
                  <a:cs typeface="Cambria"/>
                </a:rPr>
                <a:t>n</a:t>
              </a:r>
              <a:r>
                <a:rPr lang="en-US" sz="2400" baseline="-25000" dirty="0" err="1" smtClean="0">
                  <a:latin typeface="Cambria"/>
                  <a:cs typeface="Cambria"/>
                </a:rPr>
                <a:t>x</a:t>
              </a:r>
              <a:r>
                <a:rPr lang="en-US" sz="2400" dirty="0" smtClean="0">
                  <a:latin typeface="Cambria"/>
                  <a:cs typeface="Cambria"/>
                </a:rPr>
                <a:t> – 0.5] </a:t>
              </a:r>
              <a:r>
                <a:rPr lang="en-US" sz="2400" dirty="0" smtClean="0">
                  <a:cs typeface="Cambria"/>
                </a:rPr>
                <a:t>x</a:t>
              </a:r>
              <a:r>
                <a:rPr lang="en-US" sz="2400" dirty="0" smtClean="0">
                  <a:latin typeface="Cambria"/>
                  <a:cs typeface="Cambria"/>
                </a:rPr>
                <a:t> [-0.5, -</a:t>
              </a:r>
              <a:r>
                <a:rPr lang="en-US" sz="2400" dirty="0" err="1" smtClean="0">
                  <a:latin typeface="Cambria"/>
                  <a:cs typeface="Cambria"/>
                </a:rPr>
                <a:t>n</a:t>
              </a:r>
              <a:r>
                <a:rPr lang="en-US" sz="2400" baseline="-25000" dirty="0" err="1">
                  <a:latin typeface="Cambria"/>
                  <a:cs typeface="Cambria"/>
                </a:rPr>
                <a:t>y</a:t>
              </a:r>
              <a:r>
                <a:rPr lang="en-US" sz="2400" dirty="0" smtClean="0">
                  <a:latin typeface="Cambria"/>
                  <a:cs typeface="Cambria"/>
                </a:rPr>
                <a:t> – 0.5] </a:t>
              </a:r>
              <a:endParaRPr lang="en-US" sz="2400" dirty="0">
                <a:latin typeface="Cambria"/>
                <a:cs typeface="Cambria"/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2858476" y="1575736"/>
              <a:ext cx="1381760" cy="1422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6341" r="68533" b="15191"/>
          <a:stretch/>
        </p:blipFill>
        <p:spPr>
          <a:xfrm>
            <a:off x="3475392" y="1964662"/>
            <a:ext cx="2397760" cy="24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7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6 at 2.55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22" y="765782"/>
            <a:ext cx="68199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294" y="130668"/>
            <a:ext cx="4487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2D mapping NDC to screen space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6341" r="68533" b="15191"/>
          <a:stretch/>
        </p:blipFill>
        <p:spPr>
          <a:xfrm>
            <a:off x="3475392" y="2533622"/>
            <a:ext cx="2397760" cy="24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9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94" y="130668"/>
            <a:ext cx="494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D mapping: Viewport transformation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6341" r="68533" b="15191"/>
          <a:stretch/>
        </p:blipFill>
        <p:spPr>
          <a:xfrm>
            <a:off x="569632" y="1285833"/>
            <a:ext cx="2397760" cy="2495577"/>
          </a:xfrm>
          <a:prstGeom prst="rect">
            <a:avLst/>
          </a:prstGeom>
        </p:spPr>
      </p:pic>
      <p:pic>
        <p:nvPicPr>
          <p:cNvPr id="5" name="Picture 4" descr="Screen Shot 2019-09-26 at 3.08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r="1768"/>
          <a:stretch/>
        </p:blipFill>
        <p:spPr>
          <a:xfrm>
            <a:off x="3627120" y="1528122"/>
            <a:ext cx="489712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94" y="130668"/>
            <a:ext cx="494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D mapping: Viewport transformation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6341" r="68533" b="15191"/>
          <a:stretch/>
        </p:blipFill>
        <p:spPr>
          <a:xfrm>
            <a:off x="569632" y="1285833"/>
            <a:ext cx="2397760" cy="2495577"/>
          </a:xfrm>
          <a:prstGeom prst="rect">
            <a:avLst/>
          </a:prstGeom>
        </p:spPr>
      </p:pic>
      <p:pic>
        <p:nvPicPr>
          <p:cNvPr id="5" name="Picture 4" descr="Screen Shot 2019-09-26 at 3.08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r="1768"/>
          <a:stretch/>
        </p:blipFill>
        <p:spPr>
          <a:xfrm>
            <a:off x="3627120" y="1528122"/>
            <a:ext cx="489712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991" y="4001628"/>
            <a:ext cx="6912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OpenGL does this automatically with the values set in</a:t>
            </a:r>
          </a:p>
          <a:p>
            <a:pPr algn="ctr"/>
            <a:r>
              <a:rPr lang="en-US" sz="2400" i="1" dirty="0" err="1" smtClean="0">
                <a:latin typeface="Cambria"/>
                <a:cs typeface="Cambria"/>
              </a:rPr>
              <a:t>glViewport</a:t>
            </a:r>
            <a:r>
              <a:rPr lang="en-US" sz="2400" i="1" dirty="0" smtClean="0">
                <a:latin typeface="Cambria"/>
                <a:cs typeface="Cambria"/>
              </a:rPr>
              <a:t>(x, y, width, height)</a:t>
            </a:r>
            <a:endParaRPr lang="en-US" sz="2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7377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9" y="848823"/>
            <a:ext cx="3645846" cy="2587661"/>
          </a:xfrm>
          <a:prstGeom prst="rect">
            <a:avLst/>
          </a:prstGeom>
        </p:spPr>
      </p:pic>
      <p:pic>
        <p:nvPicPr>
          <p:cNvPr id="5" name="Picture 4" descr="Screen Shot 2019-09-26 at 2.23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75" y="857255"/>
            <a:ext cx="2666982" cy="257079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399280" y="1981200"/>
            <a:ext cx="1158240" cy="3352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7440" y="3576320"/>
            <a:ext cx="269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Orthographic view volume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2709" y="3545840"/>
            <a:ext cx="144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NDC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4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72912"/>
            <a:ext cx="7620000" cy="2781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7069" y="4016772"/>
            <a:ext cx="337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Volume is along z-axis ( i.e. </a:t>
            </a:r>
            <a:r>
              <a:rPr lang="en-US" i="1" dirty="0" smtClean="0">
                <a:latin typeface="Cambria"/>
                <a:cs typeface="Cambria"/>
              </a:rPr>
              <a:t>n &gt; f  </a:t>
            </a:r>
            <a:r>
              <a:rPr lang="en-US" dirty="0" smtClean="0"/>
              <a:t>)</a:t>
            </a:r>
            <a:endParaRPr lang="en-US" i="1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294" y="130668"/>
            <a:ext cx="3525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Orthographic view volume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6696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4" y="1927449"/>
            <a:ext cx="4602088" cy="1679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294" y="130668"/>
            <a:ext cx="3525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Orthographic view volume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7" name="Picture 6" descr="Screen Shot 2019-09-26 at 3.08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97" y="1313180"/>
            <a:ext cx="3010346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5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6294" y="130668"/>
            <a:ext cx="406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Cambria"/>
              </a:rPr>
              <a:t>Mapping one box to another…</a:t>
            </a:r>
            <a:endParaRPr lang="en-US" sz="2400" dirty="0">
              <a:latin typeface="+mj-lt"/>
              <a:cs typeface="Cambri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45324" y="165751"/>
            <a:ext cx="4905813" cy="1923635"/>
            <a:chOff x="541669" y="848823"/>
            <a:chExt cx="7897788" cy="309682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669" y="848823"/>
              <a:ext cx="3645846" cy="2587661"/>
            </a:xfrm>
            <a:prstGeom prst="rect">
              <a:avLst/>
            </a:prstGeom>
          </p:spPr>
        </p:pic>
        <p:pic>
          <p:nvPicPr>
            <p:cNvPr id="19" name="Picture 18" descr="Screen Shot 2019-09-26 at 2.23.17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475" y="857255"/>
              <a:ext cx="2666982" cy="2570796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>
            <a:xfrm>
              <a:off x="4399280" y="1981200"/>
              <a:ext cx="1158240" cy="33528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07440" y="3576320"/>
              <a:ext cx="2690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Orthographic view volume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82709" y="3545840"/>
              <a:ext cx="1443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NDC volume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11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6294" y="130668"/>
            <a:ext cx="406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Cambria"/>
              </a:rPr>
              <a:t>Mapping one box to another…</a:t>
            </a:r>
            <a:endParaRPr lang="en-US" sz="2400" dirty="0">
              <a:latin typeface="+mj-lt"/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45324" y="165751"/>
            <a:ext cx="4905813" cy="1923635"/>
            <a:chOff x="541669" y="848823"/>
            <a:chExt cx="7897788" cy="30968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669" y="848823"/>
              <a:ext cx="3645846" cy="2587661"/>
            </a:xfrm>
            <a:prstGeom prst="rect">
              <a:avLst/>
            </a:prstGeom>
          </p:spPr>
        </p:pic>
        <p:pic>
          <p:nvPicPr>
            <p:cNvPr id="11" name="Picture 10" descr="Screen Shot 2019-09-26 at 2.23.17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475" y="857255"/>
              <a:ext cx="2666982" cy="2570796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4399280" y="1981200"/>
              <a:ext cx="1158240" cy="33528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07440" y="3576320"/>
              <a:ext cx="2690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Orthographic view volume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82709" y="3545840"/>
              <a:ext cx="1443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NDC volume</a:t>
              </a:r>
              <a:endParaRPr lang="en-US" dirty="0"/>
            </a:p>
          </p:txBody>
        </p:sp>
      </p:grpSp>
      <p:pic>
        <p:nvPicPr>
          <p:cNvPr id="15" name="Picture 14" descr="Screen Shot 2019-09-26 at 3.08.5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"/>
          <a:stretch/>
        </p:blipFill>
        <p:spPr>
          <a:xfrm>
            <a:off x="1555115" y="2415153"/>
            <a:ext cx="603377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6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9-09-26 at 3.0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90" y="298411"/>
            <a:ext cx="4322420" cy="183702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82918" y="2354937"/>
            <a:ext cx="8178164" cy="2011759"/>
            <a:chOff x="467404" y="2772911"/>
            <a:chExt cx="8178164" cy="2011759"/>
          </a:xfrm>
        </p:grpSpPr>
        <p:sp>
          <p:nvSpPr>
            <p:cNvPr id="12" name="Right Arrow 11"/>
            <p:cNvSpPr/>
            <p:nvPr/>
          </p:nvSpPr>
          <p:spPr>
            <a:xfrm>
              <a:off x="2954590" y="3476301"/>
              <a:ext cx="719456" cy="20826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7404" y="2772911"/>
              <a:ext cx="2264664" cy="1923635"/>
              <a:chOff x="467404" y="2772911"/>
              <a:chExt cx="2264664" cy="192363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404" y="2772911"/>
                <a:ext cx="2264664" cy="1607359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818840" y="4467131"/>
                <a:ext cx="1671284" cy="229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Orthographic view volume</a:t>
                </a:r>
                <a:endParaRPr lang="en-US" dirty="0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896568" y="2778149"/>
              <a:ext cx="1656630" cy="1899464"/>
              <a:chOff x="3716587" y="2778149"/>
              <a:chExt cx="1656630" cy="1899464"/>
            </a:xfrm>
          </p:grpSpPr>
          <p:pic>
            <p:nvPicPr>
              <p:cNvPr id="11" name="Picture 10" descr="Screen Shot 2019-09-26 at 2.23.17 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6587" y="2778149"/>
                <a:ext cx="1656630" cy="159688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095641" y="4448198"/>
                <a:ext cx="896952" cy="229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NDC volume</a:t>
                </a:r>
                <a:endParaRPr lang="en-US" dirty="0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16341" r="68533" b="15191"/>
            <a:stretch/>
          </p:blipFill>
          <p:spPr>
            <a:xfrm>
              <a:off x="6717696" y="2778150"/>
              <a:ext cx="1927872" cy="2006520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5775720" y="3524569"/>
              <a:ext cx="719456" cy="20826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834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160" y="0"/>
            <a:ext cx="8033928" cy="5143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0200"/>
            <a:ext cx="7620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6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9-09-26 at 3.0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90" y="298411"/>
            <a:ext cx="4322420" cy="183702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82918" y="2354937"/>
            <a:ext cx="8178164" cy="2011759"/>
            <a:chOff x="467404" y="2772911"/>
            <a:chExt cx="8178164" cy="2011759"/>
          </a:xfrm>
        </p:grpSpPr>
        <p:sp>
          <p:nvSpPr>
            <p:cNvPr id="12" name="Right Arrow 11"/>
            <p:cNvSpPr/>
            <p:nvPr/>
          </p:nvSpPr>
          <p:spPr>
            <a:xfrm>
              <a:off x="2954590" y="3476301"/>
              <a:ext cx="719456" cy="20826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7404" y="2772911"/>
              <a:ext cx="2264664" cy="1923635"/>
              <a:chOff x="467404" y="2772911"/>
              <a:chExt cx="2264664" cy="192363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404" y="2772911"/>
                <a:ext cx="2264664" cy="1607359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818840" y="4467131"/>
                <a:ext cx="1671284" cy="229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Orthographic view volume</a:t>
                </a:r>
                <a:endParaRPr lang="en-US" dirty="0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896568" y="2778149"/>
              <a:ext cx="1656630" cy="1899464"/>
              <a:chOff x="3716587" y="2778149"/>
              <a:chExt cx="1656630" cy="1899464"/>
            </a:xfrm>
          </p:grpSpPr>
          <p:pic>
            <p:nvPicPr>
              <p:cNvPr id="11" name="Picture 10" descr="Screen Shot 2019-09-26 at 2.23.17 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6587" y="2778149"/>
                <a:ext cx="1656630" cy="159688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095641" y="4448198"/>
                <a:ext cx="896952" cy="229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NDC volume</a:t>
                </a:r>
                <a:endParaRPr lang="en-US" dirty="0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16341" r="68533" b="15191"/>
            <a:stretch/>
          </p:blipFill>
          <p:spPr>
            <a:xfrm>
              <a:off x="6717696" y="2778150"/>
              <a:ext cx="1927872" cy="2006520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5775720" y="3524569"/>
              <a:ext cx="719456" cy="20826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4354" y="4568428"/>
            <a:ext cx="7481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latin typeface="Cambria"/>
                <a:cs typeface="Cambria"/>
              </a:rPr>
              <a:t>z</a:t>
            </a:r>
            <a:r>
              <a:rPr lang="en-US" sz="2000" dirty="0" smtClean="0"/>
              <a:t>-coordinate is in [</a:t>
            </a:r>
            <a:r>
              <a:rPr lang="en-US" sz="2000" dirty="0" smtClean="0">
                <a:latin typeface="Cambria"/>
                <a:cs typeface="Cambria"/>
              </a:rPr>
              <a:t>-1,1</a:t>
            </a:r>
            <a:r>
              <a:rPr lang="en-US" sz="2000" dirty="0" smtClean="0"/>
              <a:t>], and will be used for depth buffering later.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103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94" y="130668"/>
            <a:ext cx="3113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Cambria"/>
              </a:rPr>
              <a:t>Camera transformation</a:t>
            </a:r>
            <a:endParaRPr lang="en-US" sz="2400" dirty="0">
              <a:latin typeface="+mj-lt"/>
              <a:cs typeface="Cambri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4880" y="1136839"/>
            <a:ext cx="8094240" cy="3271490"/>
            <a:chOff x="470640" y="1136839"/>
            <a:chExt cx="8094240" cy="32714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640" y="1136839"/>
              <a:ext cx="3512080" cy="27745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0420" y="1835271"/>
              <a:ext cx="3774460" cy="13776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42008" y="3337957"/>
              <a:ext cx="1671284" cy="229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Orthographic view volume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6937" y="4038997"/>
              <a:ext cx="2538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Arbitrary view transform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145280" y="2621280"/>
              <a:ext cx="457200" cy="193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987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94" y="130668"/>
            <a:ext cx="3113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Cambria"/>
              </a:rPr>
              <a:t>Camera transformation</a:t>
            </a:r>
            <a:endParaRPr lang="en-US" sz="2400" dirty="0">
              <a:latin typeface="+mj-lt"/>
              <a:cs typeface="Cambri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4880" y="1136839"/>
            <a:ext cx="8094240" cy="3271490"/>
            <a:chOff x="470640" y="1136839"/>
            <a:chExt cx="8094240" cy="32714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640" y="1136839"/>
              <a:ext cx="3512080" cy="27745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0420" y="1835271"/>
              <a:ext cx="3774460" cy="13776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42008" y="3337957"/>
              <a:ext cx="1671284" cy="229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Orthographic view volume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6937" y="4038997"/>
              <a:ext cx="2538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Arbitrary view transform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145280" y="2621280"/>
              <a:ext cx="457200" cy="193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895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94" y="130668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+mj-lt"/>
                <a:cs typeface="Cambria"/>
              </a:rPr>
              <a:t>D change of coordinates</a:t>
            </a:r>
            <a:endParaRPr lang="en-US" sz="2400" dirty="0">
              <a:latin typeface="+mj-lt"/>
              <a:cs typeface="Cambria"/>
            </a:endParaRPr>
          </a:p>
        </p:txBody>
      </p:sp>
      <p:pic>
        <p:nvPicPr>
          <p:cNvPr id="2" name="Picture 1" descr="Screen Shot 2019-09-26 at 10.5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73" y="2654474"/>
            <a:ext cx="2447455" cy="2214746"/>
          </a:xfrm>
          <a:prstGeom prst="rect">
            <a:avLst/>
          </a:prstGeom>
        </p:spPr>
      </p:pic>
      <p:pic>
        <p:nvPicPr>
          <p:cNvPr id="6" name="Picture 5" descr="Screen Shot 2019-09-26 at 11.00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795248"/>
            <a:ext cx="7380312" cy="17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94" y="130668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+mj-lt"/>
                <a:cs typeface="Cambria"/>
              </a:rPr>
              <a:t>D change of coordinates</a:t>
            </a:r>
            <a:endParaRPr lang="en-US" sz="2400" dirty="0">
              <a:latin typeface="+mj-lt"/>
              <a:cs typeface="Cambria"/>
            </a:endParaRPr>
          </a:p>
        </p:txBody>
      </p:sp>
      <p:pic>
        <p:nvPicPr>
          <p:cNvPr id="2" name="Picture 1" descr="Screen Shot 2019-09-26 at 10.5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2725594"/>
            <a:ext cx="2447455" cy="2214746"/>
          </a:xfrm>
          <a:prstGeom prst="rect">
            <a:avLst/>
          </a:prstGeom>
        </p:spPr>
      </p:pic>
      <p:pic>
        <p:nvPicPr>
          <p:cNvPr id="6" name="Picture 5" descr="Screen Shot 2019-09-26 at 11.00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795248"/>
            <a:ext cx="7380312" cy="1719741"/>
          </a:xfrm>
          <a:prstGeom prst="rect">
            <a:avLst/>
          </a:prstGeom>
        </p:spPr>
      </p:pic>
      <p:pic>
        <p:nvPicPr>
          <p:cNvPr id="3" name="Picture 2" descr="Screen Shot 2019-09-26 at 11.03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73" y="3075806"/>
            <a:ext cx="4220883" cy="14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8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94" y="130668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+mj-lt"/>
                <a:cs typeface="Cambria"/>
              </a:rPr>
              <a:t>D change of coordinates</a:t>
            </a:r>
            <a:endParaRPr lang="en-US" sz="2400" dirty="0">
              <a:latin typeface="+mj-lt"/>
              <a:cs typeface="Cambria"/>
            </a:endParaRPr>
          </a:p>
        </p:txBody>
      </p:sp>
      <p:pic>
        <p:nvPicPr>
          <p:cNvPr id="5" name="Picture 4" descr="Screen Shot 2019-09-26 at 11.0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65" y="2919247"/>
            <a:ext cx="4790668" cy="1282261"/>
          </a:xfrm>
          <a:prstGeom prst="rect">
            <a:avLst/>
          </a:prstGeom>
        </p:spPr>
      </p:pic>
      <p:pic>
        <p:nvPicPr>
          <p:cNvPr id="7" name="Picture 6" descr="Screen Shot 2019-09-26 at 11.07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" y="2284606"/>
            <a:ext cx="2601777" cy="2391533"/>
          </a:xfrm>
          <a:prstGeom prst="rect">
            <a:avLst/>
          </a:prstGeom>
        </p:spPr>
      </p:pic>
      <p:pic>
        <p:nvPicPr>
          <p:cNvPr id="9" name="Picture 8" descr="Screen Shot 2019-09-26 at 11.07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10" y="819004"/>
            <a:ext cx="3877682" cy="12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4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94" y="130668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+mj-lt"/>
                <a:cs typeface="Cambria"/>
              </a:rPr>
              <a:t>D change of coordinates</a:t>
            </a:r>
            <a:endParaRPr lang="en-US" sz="2400" dirty="0">
              <a:latin typeface="+mj-lt"/>
              <a:cs typeface="Cambr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29642" y="1519671"/>
            <a:ext cx="5884717" cy="2521529"/>
            <a:chOff x="1328884" y="1458711"/>
            <a:chExt cx="5884717" cy="2521529"/>
          </a:xfrm>
        </p:grpSpPr>
        <p:pic>
          <p:nvPicPr>
            <p:cNvPr id="7" name="Picture 6" descr="Screen Shot 2019-09-26 at 11.07.02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400" y="1458711"/>
              <a:ext cx="2743201" cy="2521529"/>
            </a:xfrm>
            <a:prstGeom prst="rect">
              <a:avLst/>
            </a:prstGeom>
          </p:spPr>
        </p:pic>
        <p:pic>
          <p:nvPicPr>
            <p:cNvPr id="6" name="Picture 5" descr="Screen Shot 2019-09-26 at 10.59.56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884" y="1532766"/>
              <a:ext cx="2704636" cy="2447474"/>
            </a:xfrm>
            <a:prstGeom prst="rect">
              <a:avLst/>
            </a:prstGeom>
          </p:spPr>
        </p:pic>
      </p:grpSp>
      <p:pic>
        <p:nvPicPr>
          <p:cNvPr id="8" name="Picture 7" descr="Screen Shot 2019-09-26 at 11.03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58" y="261680"/>
            <a:ext cx="3833290" cy="1026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348" y="4282718"/>
            <a:ext cx="7665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 matrix with </a:t>
            </a:r>
            <a:r>
              <a:rPr lang="en-US" sz="2000" i="1" dirty="0" smtClean="0"/>
              <a:t>columns</a:t>
            </a:r>
            <a:r>
              <a:rPr lang="en-US" sz="2000" dirty="0" smtClean="0"/>
              <a:t> that are mutually </a:t>
            </a:r>
            <a:r>
              <a:rPr lang="en-US" sz="2000" i="1" dirty="0" smtClean="0"/>
              <a:t>orthonormal</a:t>
            </a:r>
            <a:r>
              <a:rPr lang="en-US" sz="2000" dirty="0" smtClean="0"/>
              <a:t>, is a rotation matrix </a:t>
            </a:r>
            <a:endParaRPr lang="en-US" sz="20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3976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94" y="130668"/>
            <a:ext cx="3113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Cambria"/>
              </a:rPr>
              <a:t>Camera transformation</a:t>
            </a:r>
            <a:endParaRPr lang="en-US" sz="2400" dirty="0">
              <a:latin typeface="+mj-lt"/>
              <a:cs typeface="Cambri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1261" y="1242420"/>
            <a:ext cx="8441479" cy="2819400"/>
            <a:chOff x="369175" y="1242420"/>
            <a:chExt cx="8441479" cy="2819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175" y="1450968"/>
              <a:ext cx="2402304" cy="240230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1176" y="1398890"/>
              <a:ext cx="2569281" cy="2506461"/>
            </a:xfrm>
            <a:prstGeom prst="rect">
              <a:avLst/>
            </a:prstGeom>
          </p:spPr>
        </p:pic>
        <p:pic>
          <p:nvPicPr>
            <p:cNvPr id="7" name="Picture 6" descr="Screen Shot 2019-09-26 at 3.09.31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154" y="1242420"/>
              <a:ext cx="2730500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30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94" y="130668"/>
            <a:ext cx="3113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Cambria"/>
              </a:rPr>
              <a:t>Camera transformation</a:t>
            </a:r>
            <a:endParaRPr lang="en-US" sz="2400" dirty="0">
              <a:latin typeface="+mj-lt"/>
              <a:cs typeface="Cambri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0880" y="648742"/>
            <a:ext cx="7748908" cy="2656169"/>
            <a:chOff x="470640" y="1136839"/>
            <a:chExt cx="8094240" cy="27745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640" y="1136839"/>
              <a:ext cx="3512080" cy="27745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0420" y="1835271"/>
              <a:ext cx="3774460" cy="13776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42008" y="3337957"/>
              <a:ext cx="1671284" cy="229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Orthographic view volume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145280" y="2621280"/>
              <a:ext cx="457200" cy="193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Screen Shot 2019-09-26 at 3.09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" y="3406511"/>
            <a:ext cx="7762240" cy="14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94" y="130668"/>
            <a:ext cx="382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Cambria"/>
              </a:rPr>
              <a:t>World space to Screen space</a:t>
            </a:r>
            <a:endParaRPr lang="en-US" sz="2400" dirty="0">
              <a:latin typeface="+mj-lt"/>
              <a:cs typeface="Cambria"/>
            </a:endParaRPr>
          </a:p>
        </p:txBody>
      </p:sp>
      <p:pic>
        <p:nvPicPr>
          <p:cNvPr id="10" name="Picture 9" descr="Screen Shot 2019-09-26 at 3.09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" y="3406511"/>
            <a:ext cx="7762240" cy="1492398"/>
          </a:xfrm>
          <a:prstGeom prst="rect">
            <a:avLst/>
          </a:prstGeom>
        </p:spPr>
      </p:pic>
      <p:pic>
        <p:nvPicPr>
          <p:cNvPr id="2" name="Picture 1" descr="Screen Shot 2019-09-26 at 11.23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20" y="1883410"/>
            <a:ext cx="3530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160" y="0"/>
            <a:ext cx="8033928" cy="5143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0200"/>
            <a:ext cx="7620000" cy="4483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9936" y="0"/>
            <a:ext cx="3524622" cy="3037092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2159" y="3037092"/>
            <a:ext cx="4951035" cy="2106408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83560" y="2834621"/>
            <a:ext cx="1831331" cy="2190388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1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56" y="304862"/>
            <a:ext cx="4874909" cy="4083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30" y="4388780"/>
            <a:ext cx="6481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Isometric drawing (using Orthographic projection)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2169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582"/>
            <a:ext cx="4874909" cy="4083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8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7030" y="100896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4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6 at 2.23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446142"/>
            <a:ext cx="3873500" cy="373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30" y="4388780"/>
            <a:ext cx="633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Normalized Device Coordinates (NDC) :  </a:t>
            </a:r>
            <a:r>
              <a:rPr lang="en-US" sz="2400" dirty="0" smtClean="0">
                <a:latin typeface="Cambria"/>
                <a:cs typeface="Cambria"/>
              </a:rPr>
              <a:t>[-1,1]</a:t>
            </a:r>
            <a:r>
              <a:rPr lang="en-US" sz="2400" baseline="30000" dirty="0" smtClean="0">
                <a:latin typeface="Cambria"/>
                <a:cs typeface="Cambria"/>
              </a:rPr>
              <a:t>3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8668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6 at 2.23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446142"/>
            <a:ext cx="3873500" cy="373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30" y="4388780"/>
            <a:ext cx="633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Normalized Device Coordinates (NDC) :  </a:t>
            </a:r>
            <a:r>
              <a:rPr lang="en-US" sz="2400" dirty="0" smtClean="0">
                <a:latin typeface="Cambria"/>
                <a:cs typeface="Cambria"/>
              </a:rPr>
              <a:t>[-1,1]</a:t>
            </a:r>
            <a:r>
              <a:rPr lang="en-US" sz="2400" baseline="30000" dirty="0" smtClean="0">
                <a:latin typeface="Cambria"/>
                <a:cs typeface="Cambria"/>
              </a:rPr>
              <a:t>3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080" y="2782701"/>
            <a:ext cx="2534247" cy="160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6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94" y="130668"/>
            <a:ext cx="1789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Scaling in </a:t>
            </a:r>
            <a:r>
              <a:rPr lang="en-US" sz="2400" dirty="0" smtClean="0">
                <a:latin typeface="Cambria"/>
                <a:cs typeface="Cambria"/>
              </a:rPr>
              <a:t>1</a:t>
            </a:r>
            <a:r>
              <a:rPr lang="en-US" sz="2400" dirty="0" smtClean="0"/>
              <a:t>D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8096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94" y="130668"/>
            <a:ext cx="207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Mapping in </a:t>
            </a:r>
            <a:r>
              <a:rPr lang="en-US" sz="2400" dirty="0" smtClean="0">
                <a:latin typeface="Cambria"/>
                <a:cs typeface="Cambria"/>
              </a:rPr>
              <a:t>1</a:t>
            </a:r>
            <a:r>
              <a:rPr lang="en-US" sz="2400" dirty="0" smtClean="0"/>
              <a:t>D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9646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94" y="130668"/>
            <a:ext cx="200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Mapping in </a:t>
            </a:r>
            <a:r>
              <a:rPr lang="en-US" sz="2400" dirty="0">
                <a:latin typeface="Cambria"/>
                <a:cs typeface="Cambria"/>
              </a:rPr>
              <a:t>2</a:t>
            </a:r>
            <a:r>
              <a:rPr lang="en-US" sz="2400" dirty="0" smtClean="0"/>
              <a:t>D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4" name="Picture 3" descr="Screen Shot 2019-09-26 at 1.56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2" y="592333"/>
            <a:ext cx="5669278" cy="44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94" y="130668"/>
            <a:ext cx="200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Mapping in </a:t>
            </a:r>
            <a:r>
              <a:rPr lang="en-US" sz="2400" dirty="0">
                <a:latin typeface="Cambria"/>
                <a:cs typeface="Cambria"/>
              </a:rPr>
              <a:t>2</a:t>
            </a:r>
            <a:r>
              <a:rPr lang="en-US" sz="2400" dirty="0" smtClean="0"/>
              <a:t>D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4" name="Picture 3" descr="Screen Shot 2019-09-26 at 1.56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69" y="740791"/>
            <a:ext cx="5070832" cy="3945510"/>
          </a:xfrm>
          <a:prstGeom prst="rect">
            <a:avLst/>
          </a:prstGeom>
        </p:spPr>
      </p:pic>
      <p:pic>
        <p:nvPicPr>
          <p:cNvPr id="5" name="Picture 4" descr="Screen Shot 2019-09-26 at 2.05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199"/>
            <a:ext cx="4093488" cy="24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4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251</Words>
  <Application>Microsoft Macintosh PowerPoint</Application>
  <PresentationFormat>On-screen Show (16:9)</PresentationFormat>
  <Paragraphs>49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Viewing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Viewing</dc:title>
  <dc:creator>Andrew Owens</dc:creator>
  <cp:lastModifiedBy>Andrew Owens</cp:lastModifiedBy>
  <cp:revision>47</cp:revision>
  <dcterms:created xsi:type="dcterms:W3CDTF">2019-09-26T07:46:39Z</dcterms:created>
  <dcterms:modified xsi:type="dcterms:W3CDTF">2019-09-27T06:03:23Z</dcterms:modified>
</cp:coreProperties>
</file>